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2" r:id="rId7"/>
    <p:sldId id="261"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68" y="1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3797B4E5-84AD-4A67-A376-5AD1BB827B52}" type="datetimeFigureOut">
              <a:rPr lang="en-US" smtClean="0"/>
              <a:t>10/28/2017</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743D57B1-82DB-41D0-B021-15BB64009226}"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97B4E5-84AD-4A67-A376-5AD1BB827B52}"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97B4E5-84AD-4A67-A376-5AD1BB827B52}"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797B4E5-84AD-4A67-A376-5AD1BB827B52}"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D57B1-82DB-41D0-B021-15BB64009226}"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797B4E5-84AD-4A67-A376-5AD1BB827B52}"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3D57B1-82DB-41D0-B021-15BB64009226}"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97B4E5-84AD-4A67-A376-5AD1BB827B52}"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97B4E5-84AD-4A67-A376-5AD1BB827B52}"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97B4E5-84AD-4A67-A376-5AD1BB827B52}"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97B4E5-84AD-4A67-A376-5AD1BB827B52}"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97B4E5-84AD-4A67-A376-5AD1BB827B52}"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97B4E5-84AD-4A67-A376-5AD1BB827B52}"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D57B1-82DB-41D0-B021-15BB6400922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3797B4E5-84AD-4A67-A376-5AD1BB827B52}" type="datetimeFigureOut">
              <a:rPr lang="en-US" smtClean="0"/>
              <a:t>10/28/2017</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743D57B1-82DB-41D0-B021-15BB6400922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b="1" dirty="0" smtClean="0">
                <a:latin typeface="Arabic Typesetting" panose="03020402040406030203" pitchFamily="66" charset="-78"/>
                <a:cs typeface="Arabic Typesetting" panose="03020402040406030203" pitchFamily="66" charset="-78"/>
              </a:rPr>
              <a:t>On Getting Better at Teaching Writing</a:t>
            </a:r>
            <a:endParaRPr lang="en-US" sz="4000" b="1" dirty="0">
              <a:latin typeface="Arabic Typesetting" panose="03020402040406030203" pitchFamily="66" charset="-78"/>
              <a:cs typeface="Arabic Typesetting" panose="03020402040406030203" pitchFamily="66" charset="-78"/>
            </a:endParaRPr>
          </a:p>
        </p:txBody>
      </p:sp>
      <p:sp>
        <p:nvSpPr>
          <p:cNvPr id="3" name="Subtitle 2"/>
          <p:cNvSpPr>
            <a:spLocks noGrp="1"/>
          </p:cNvSpPr>
          <p:nvPr>
            <p:ph type="subTitle" idx="1"/>
          </p:nvPr>
        </p:nvSpPr>
        <p:spPr/>
        <p:txBody>
          <a:bodyPr>
            <a:normAutofit/>
          </a:bodyPr>
          <a:lstStyle/>
          <a:p>
            <a:r>
              <a:rPr lang="en-US" sz="2800" dirty="0" smtClean="0">
                <a:latin typeface="Arabic Typesetting" panose="03020402040406030203" pitchFamily="66" charset="-78"/>
                <a:cs typeface="Arabic Typesetting" panose="03020402040406030203" pitchFamily="66" charset="-78"/>
              </a:rPr>
              <a:t>Or, why I don’t like </a:t>
            </a:r>
            <a:r>
              <a:rPr lang="en-US" sz="2800" i="1" dirty="0" smtClean="0">
                <a:latin typeface="Arabic Typesetting" panose="03020402040406030203" pitchFamily="66" charset="-78"/>
                <a:cs typeface="Arabic Typesetting" panose="03020402040406030203" pitchFamily="66" charset="-78"/>
              </a:rPr>
              <a:t>Strunk and White</a:t>
            </a:r>
            <a:endParaRPr lang="en-US" sz="2800" i="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09686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Arabic Typesetting" panose="03020402040406030203" pitchFamily="66" charset="-78"/>
                <a:cs typeface="Arabic Typesetting" panose="03020402040406030203" pitchFamily="66" charset="-78"/>
              </a:rPr>
              <a:t>The Elements of Style, </a:t>
            </a:r>
            <a:br>
              <a:rPr lang="en-US" sz="4000" b="1" dirty="0" smtClean="0">
                <a:latin typeface="Arabic Typesetting" panose="03020402040406030203" pitchFamily="66" charset="-78"/>
                <a:cs typeface="Arabic Typesetting" panose="03020402040406030203" pitchFamily="66" charset="-78"/>
              </a:rPr>
            </a:br>
            <a:r>
              <a:rPr lang="en-US" sz="4000" b="1" dirty="0" smtClean="0">
                <a:latin typeface="Arabic Typesetting" panose="03020402040406030203" pitchFamily="66" charset="-78"/>
                <a:cs typeface="Arabic Typesetting" panose="03020402040406030203" pitchFamily="66" charset="-78"/>
              </a:rPr>
              <a:t>William Strunk and E.B. White (1959</a:t>
            </a:r>
            <a:r>
              <a:rPr lang="en-US" sz="4000" b="1" dirty="0" smtClean="0"/>
              <a:t>)</a:t>
            </a:r>
            <a:endParaRPr lang="en-US" sz="4000" b="1" dirty="0"/>
          </a:p>
        </p:txBody>
      </p:sp>
      <p:sp>
        <p:nvSpPr>
          <p:cNvPr id="3" name="Content Placeholder 2"/>
          <p:cNvSpPr>
            <a:spLocks noGrp="1"/>
          </p:cNvSpPr>
          <p:nvPr>
            <p:ph idx="1"/>
          </p:nvPr>
        </p:nvSpPr>
        <p:spPr/>
        <p:txBody>
          <a:bodyPr>
            <a:normAutofit/>
          </a:bodyPr>
          <a:lstStyle/>
          <a:p>
            <a:pPr marL="0" indent="0">
              <a:buNone/>
            </a:pPr>
            <a:r>
              <a:rPr lang="en-US" sz="2800" dirty="0" smtClean="0">
                <a:latin typeface="Arabic Typesetting" panose="03020402040406030203" pitchFamily="66" charset="-78"/>
                <a:cs typeface="Arabic Typesetting" panose="03020402040406030203" pitchFamily="66" charset="-78"/>
              </a:rPr>
              <a:t>“It </a:t>
            </a:r>
            <a:r>
              <a:rPr lang="en-US" sz="2800" dirty="0">
                <a:latin typeface="Arabic Typesetting" panose="03020402040406030203" pitchFamily="66" charset="-78"/>
                <a:cs typeface="Arabic Typesetting" panose="03020402040406030203" pitchFamily="66" charset="-78"/>
              </a:rPr>
              <a:t>is an old observation that the best writers sometimes disregard the rules </a:t>
            </a:r>
            <a:r>
              <a:rPr lang="en-US" sz="2800" dirty="0" smtClean="0">
                <a:latin typeface="Arabic Typesetting" panose="03020402040406030203" pitchFamily="66" charset="-78"/>
                <a:cs typeface="Arabic Typesetting" panose="03020402040406030203" pitchFamily="66" charset="-78"/>
              </a:rPr>
              <a:t>of rhetoric</a:t>
            </a:r>
            <a:r>
              <a:rPr lang="en-US" sz="2800" dirty="0">
                <a:latin typeface="Arabic Typesetting" panose="03020402040406030203" pitchFamily="66" charset="-78"/>
                <a:cs typeface="Arabic Typesetting" panose="03020402040406030203" pitchFamily="66" charset="-78"/>
              </a:rPr>
              <a:t>. When they do so, however, the reader will usually find in the </a:t>
            </a:r>
            <a:r>
              <a:rPr lang="en-US" sz="2800" dirty="0" smtClean="0">
                <a:latin typeface="Arabic Typesetting" panose="03020402040406030203" pitchFamily="66" charset="-78"/>
                <a:cs typeface="Arabic Typesetting" panose="03020402040406030203" pitchFamily="66" charset="-78"/>
              </a:rPr>
              <a:t>sentence some </a:t>
            </a:r>
            <a:r>
              <a:rPr lang="en-US" sz="2800" dirty="0">
                <a:latin typeface="Arabic Typesetting" panose="03020402040406030203" pitchFamily="66" charset="-78"/>
                <a:cs typeface="Arabic Typesetting" panose="03020402040406030203" pitchFamily="66" charset="-78"/>
              </a:rPr>
              <a:t>compensating merit, attained at the cost of the violation. Unless he is certain </a:t>
            </a:r>
            <a:r>
              <a:rPr lang="en-US" sz="2800" dirty="0" smtClean="0">
                <a:latin typeface="Arabic Typesetting" panose="03020402040406030203" pitchFamily="66" charset="-78"/>
                <a:cs typeface="Arabic Typesetting" panose="03020402040406030203" pitchFamily="66" charset="-78"/>
              </a:rPr>
              <a:t>of doing </a:t>
            </a:r>
            <a:r>
              <a:rPr lang="en-US" sz="2800" dirty="0">
                <a:latin typeface="Arabic Typesetting" panose="03020402040406030203" pitchFamily="66" charset="-78"/>
                <a:cs typeface="Arabic Typesetting" panose="03020402040406030203" pitchFamily="66" charset="-78"/>
              </a:rPr>
              <a:t>as well, he will probably do best to follow the rules. After he has learned, </a:t>
            </a:r>
            <a:r>
              <a:rPr lang="en-US" sz="2800" dirty="0" smtClean="0">
                <a:latin typeface="Arabic Typesetting" panose="03020402040406030203" pitchFamily="66" charset="-78"/>
                <a:cs typeface="Arabic Typesetting" panose="03020402040406030203" pitchFamily="66" charset="-78"/>
              </a:rPr>
              <a:t>by their </a:t>
            </a:r>
            <a:r>
              <a:rPr lang="en-US" sz="2800" dirty="0">
                <a:latin typeface="Arabic Typesetting" panose="03020402040406030203" pitchFamily="66" charset="-78"/>
                <a:cs typeface="Arabic Typesetting" panose="03020402040406030203" pitchFamily="66" charset="-78"/>
              </a:rPr>
              <a:t>guidance, to write plain English adequate for everyday uses, let him look, </a:t>
            </a:r>
            <a:r>
              <a:rPr lang="en-US" sz="2800" dirty="0" smtClean="0">
                <a:latin typeface="Arabic Typesetting" panose="03020402040406030203" pitchFamily="66" charset="-78"/>
                <a:cs typeface="Arabic Typesetting" panose="03020402040406030203" pitchFamily="66" charset="-78"/>
              </a:rPr>
              <a:t>for the </a:t>
            </a:r>
            <a:r>
              <a:rPr lang="en-US" sz="2800" dirty="0">
                <a:latin typeface="Arabic Typesetting" panose="03020402040406030203" pitchFamily="66" charset="-78"/>
                <a:cs typeface="Arabic Typesetting" panose="03020402040406030203" pitchFamily="66" charset="-78"/>
              </a:rPr>
              <a:t>secrets of style, to the study of the masters of </a:t>
            </a:r>
            <a:r>
              <a:rPr lang="en-US" sz="2800">
                <a:latin typeface="Arabic Typesetting" panose="03020402040406030203" pitchFamily="66" charset="-78"/>
                <a:cs typeface="Arabic Typesetting" panose="03020402040406030203" pitchFamily="66" charset="-78"/>
              </a:rPr>
              <a:t>literature</a:t>
            </a:r>
            <a:r>
              <a:rPr lang="en-US" sz="2800" smtClean="0">
                <a:latin typeface="Arabic Typesetting" panose="03020402040406030203" pitchFamily="66" charset="-78"/>
                <a:cs typeface="Arabic Typesetting" panose="03020402040406030203" pitchFamily="66" charset="-78"/>
              </a:rPr>
              <a:t>.”</a:t>
            </a:r>
            <a:endParaRPr lang="en-US" sz="28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356092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67200"/>
            <a:ext cx="8041440" cy="1442674"/>
          </a:xfrm>
        </p:spPr>
        <p:txBody>
          <a:bodyPr/>
          <a:lstStyle/>
          <a:p>
            <a:r>
              <a:rPr lang="en-US" dirty="0" smtClean="0"/>
              <a:t>These are good rules.  So what’s the problem?  </a:t>
            </a:r>
            <a:endParaRPr lang="en-US" dirty="0"/>
          </a:p>
        </p:txBody>
      </p:sp>
      <p:sp>
        <p:nvSpPr>
          <p:cNvPr id="3" name="Content Placeholder 2"/>
          <p:cNvSpPr>
            <a:spLocks noGrp="1"/>
          </p:cNvSpPr>
          <p:nvPr>
            <p:ph sz="quarter" idx="13"/>
          </p:nvPr>
        </p:nvSpPr>
        <p:spPr>
          <a:xfrm>
            <a:off x="762000" y="762000"/>
            <a:ext cx="3657600" cy="3950208"/>
          </a:xfrm>
        </p:spPr>
        <p:txBody>
          <a:bodyPr/>
          <a:lstStyle/>
          <a:p>
            <a:r>
              <a:rPr lang="en-US" dirty="0"/>
              <a:t>Make definite assertions. Avoid tame, colorless, hesitating, non-committal language</a:t>
            </a:r>
            <a:r>
              <a:rPr lang="en-US" dirty="0" smtClean="0"/>
              <a:t>.</a:t>
            </a:r>
          </a:p>
          <a:p>
            <a:endParaRPr lang="en-US" dirty="0"/>
          </a:p>
          <a:p>
            <a:r>
              <a:rPr lang="en-US" dirty="0" smtClean="0"/>
              <a:t>avoid </a:t>
            </a:r>
            <a:r>
              <a:rPr lang="en-US" dirty="0"/>
              <a:t>a succession of loose sentences</a:t>
            </a:r>
          </a:p>
        </p:txBody>
      </p:sp>
      <p:sp>
        <p:nvSpPr>
          <p:cNvPr id="4" name="Content Placeholder 3"/>
          <p:cNvSpPr>
            <a:spLocks noGrp="1"/>
          </p:cNvSpPr>
          <p:nvPr>
            <p:ph sz="quarter" idx="14"/>
          </p:nvPr>
        </p:nvSpPr>
        <p:spPr>
          <a:xfrm>
            <a:off x="4800600" y="914400"/>
            <a:ext cx="3657600" cy="3950208"/>
          </a:xfrm>
        </p:spPr>
        <p:txBody>
          <a:bodyPr/>
          <a:lstStyle/>
          <a:p>
            <a:r>
              <a:rPr lang="en-US" dirty="0"/>
              <a:t>Keep related words together</a:t>
            </a:r>
            <a:r>
              <a:rPr lang="en-US" dirty="0" smtClean="0"/>
              <a:t>.</a:t>
            </a:r>
          </a:p>
          <a:p>
            <a:endParaRPr lang="en-US" dirty="0"/>
          </a:p>
          <a:p>
            <a:r>
              <a:rPr lang="en-US" dirty="0"/>
              <a:t> In summaries, keep to one tense.</a:t>
            </a:r>
          </a:p>
        </p:txBody>
      </p:sp>
    </p:spTree>
    <p:extLst>
      <p:ext uri="{BB962C8B-B14F-4D97-AF65-F5344CB8AC3E}">
        <p14:creationId xmlns:p14="http://schemas.microsoft.com/office/powerpoint/2010/main" val="2204845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latin typeface="Arabic Typesetting" panose="03020402040406030203" pitchFamily="66" charset="-78"/>
              <a:cs typeface="Arabic Typesetting" panose="03020402040406030203" pitchFamily="66" charset="-78"/>
            </a:endParaRPr>
          </a:p>
        </p:txBody>
      </p:sp>
      <p:sp>
        <p:nvSpPr>
          <p:cNvPr id="6" name="Content Placeholder 5"/>
          <p:cNvSpPr>
            <a:spLocks noGrp="1"/>
          </p:cNvSpPr>
          <p:nvPr>
            <p:ph idx="1"/>
          </p:nvPr>
        </p:nvSpPr>
        <p:spPr>
          <a:xfrm>
            <a:off x="1295400" y="1905000"/>
            <a:ext cx="7010400" cy="4084725"/>
          </a:xfrm>
        </p:spPr>
        <p:txBody>
          <a:bodyPr/>
          <a:lstStyle/>
          <a:p>
            <a:r>
              <a:rPr lang="en-US" dirty="0" smtClean="0"/>
              <a:t>Assumes a “perfect </a:t>
            </a:r>
            <a:r>
              <a:rPr lang="en-US" dirty="0"/>
              <a:t>paper</a:t>
            </a:r>
            <a:r>
              <a:rPr lang="en-US" dirty="0" smtClean="0"/>
              <a:t>” that is out there, rather than building from the ground up</a:t>
            </a:r>
          </a:p>
          <a:p>
            <a:pPr marL="0" indent="0">
              <a:buNone/>
            </a:pPr>
            <a:endParaRPr lang="en-US" dirty="0"/>
          </a:p>
          <a:p>
            <a:r>
              <a:rPr lang="en-US" dirty="0" smtClean="0"/>
              <a:t>Starts too late in the process</a:t>
            </a:r>
          </a:p>
          <a:p>
            <a:endParaRPr lang="en-US" dirty="0" smtClean="0"/>
          </a:p>
          <a:p>
            <a:r>
              <a:rPr lang="en-US" dirty="0" smtClean="0"/>
              <a:t>Doesn’t see writing as a form of thinking</a:t>
            </a:r>
          </a:p>
          <a:p>
            <a:endParaRPr lang="en-US" dirty="0"/>
          </a:p>
          <a:p>
            <a:r>
              <a:rPr lang="en-US" smtClean="0"/>
              <a:t>Doesn’t </a:t>
            </a:r>
            <a:r>
              <a:rPr lang="en-US" smtClean="0"/>
              <a:t>see </a:t>
            </a:r>
            <a:r>
              <a:rPr lang="en-US" smtClean="0"/>
              <a:t>writing </a:t>
            </a:r>
            <a:r>
              <a:rPr lang="en-US" dirty="0" smtClean="0"/>
              <a:t>as a form of reading</a:t>
            </a:r>
            <a:endParaRPr lang="en-US" dirty="0"/>
          </a:p>
        </p:txBody>
      </p:sp>
    </p:spTree>
    <p:extLst>
      <p:ext uri="{BB962C8B-B14F-4D97-AF65-F5344CB8AC3E}">
        <p14:creationId xmlns:p14="http://schemas.microsoft.com/office/powerpoint/2010/main" val="829029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041440" cy="1442674"/>
          </a:xfrm>
        </p:spPr>
        <p:txBody>
          <a:bodyPr/>
          <a:lstStyle/>
          <a:p>
            <a:r>
              <a:rPr lang="en-US" b="1" dirty="0" smtClean="0">
                <a:latin typeface="Arabic Typesetting" panose="03020402040406030203" pitchFamily="66" charset="-78"/>
                <a:cs typeface="Arabic Typesetting" panose="03020402040406030203" pitchFamily="66" charset="-78"/>
              </a:rPr>
              <a:t>Writing as Thinking</a:t>
            </a:r>
            <a:endParaRPr lang="en-US"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Different kinds of writing – reflections, blog postings, LATTE postings, paper proposals, research questions, “minutes” of class discussions – in addition to more traditional essay assignments</a:t>
            </a:r>
          </a:p>
          <a:p>
            <a:pPr marL="0" indent="0">
              <a:buNone/>
            </a:pPr>
            <a:endParaRPr lang="en-US" dirty="0" smtClean="0"/>
          </a:p>
          <a:p>
            <a:pPr marL="0" indent="0">
              <a:buNone/>
            </a:pPr>
            <a:r>
              <a:rPr lang="en-US" dirty="0" smtClean="0"/>
              <a:t>Not all writing is graded</a:t>
            </a:r>
          </a:p>
          <a:p>
            <a:pPr marL="0" indent="0">
              <a:buNone/>
            </a:pPr>
            <a:endParaRPr lang="en-US" dirty="0" smtClean="0"/>
          </a:p>
          <a:p>
            <a:pPr marL="0" indent="0">
              <a:buNone/>
            </a:pPr>
            <a:r>
              <a:rPr lang="en-US" dirty="0" smtClean="0"/>
              <a:t>Comments focused on how successfully a piece of writing expresses author’s thinking (argument + motive, flow, the “work” each part of the paper is doing) </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368133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latin typeface="Arabic Typesetting" panose="03020402040406030203" pitchFamily="66" charset="-78"/>
                <a:cs typeface="Arabic Typesetting" panose="03020402040406030203" pitchFamily="66" charset="-78"/>
              </a:rPr>
              <a:t>Sample “writing as thinking” exercise</a:t>
            </a:r>
            <a:endParaRPr lang="en-US" sz="36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685800" y="1524000"/>
            <a:ext cx="7620000" cy="4465725"/>
          </a:xfrm>
        </p:spPr>
        <p:txBody>
          <a:bodyPr>
            <a:normAutofit/>
          </a:bodyPr>
          <a:lstStyle/>
          <a:p>
            <a:pPr marL="0" indent="0">
              <a:buNone/>
            </a:pPr>
            <a:endParaRPr lang="en-US" sz="1800" dirty="0" smtClean="0"/>
          </a:p>
          <a:p>
            <a:pPr marL="0" indent="0">
              <a:buNone/>
            </a:pPr>
            <a:r>
              <a:rPr lang="en-US" sz="1800" i="1" dirty="0" smtClean="0"/>
              <a:t>[given as part of a research paper assignment, after a preliminary proposal or bibliography is submitted and returned with grades and comments]</a:t>
            </a:r>
          </a:p>
          <a:p>
            <a:pPr marL="0" indent="0">
              <a:buNone/>
            </a:pPr>
            <a:r>
              <a:rPr lang="en-US" sz="1800" dirty="0" smtClean="0"/>
              <a:t> </a:t>
            </a:r>
          </a:p>
          <a:p>
            <a:pPr>
              <a:buFont typeface="Courier New" panose="02070309020205020404" pitchFamily="49" charset="0"/>
              <a:buChar char="o"/>
            </a:pPr>
            <a:r>
              <a:rPr lang="en-US" sz="1800" dirty="0" smtClean="0"/>
              <a:t>Break into pairs</a:t>
            </a:r>
          </a:p>
          <a:p>
            <a:pPr>
              <a:buFont typeface="Courier New" panose="02070309020205020404" pitchFamily="49" charset="0"/>
              <a:buChar char="o"/>
            </a:pPr>
            <a:r>
              <a:rPr lang="en-US" sz="1800" dirty="0" smtClean="0"/>
              <a:t>Jot down a one paragraph description of your paper (as you have it developed so far)  - include, if you have it,  what question you hope to answer, what your argument is, what the motive is, what your evidence is.  Don’t worry if you don’t yet have some parts of these.  Note that down as well. </a:t>
            </a:r>
          </a:p>
          <a:p>
            <a:pPr>
              <a:buFont typeface="Courier New" panose="02070309020205020404" pitchFamily="49" charset="0"/>
              <a:buChar char="o"/>
            </a:pPr>
            <a:r>
              <a:rPr lang="en-US" sz="1800" dirty="0" smtClean="0"/>
              <a:t>Read it aloud to your partner.  Your partner will ask questions/make suggestions about each part (question, argument, motive, evidence).  </a:t>
            </a:r>
          </a:p>
          <a:p>
            <a:pPr>
              <a:buFont typeface="Courier New" panose="02070309020205020404" pitchFamily="49" charset="0"/>
              <a:buChar char="o"/>
            </a:pPr>
            <a:r>
              <a:rPr lang="en-US" sz="1800" dirty="0" smtClean="0"/>
              <a:t>Take notes on your conversation </a:t>
            </a:r>
          </a:p>
          <a:p>
            <a:pPr>
              <a:buFont typeface="Courier New" panose="02070309020205020404" pitchFamily="49" charset="0"/>
              <a:buChar char="o"/>
            </a:pPr>
            <a:r>
              <a:rPr lang="en-US" sz="1800" dirty="0" smtClean="0"/>
              <a:t>switch </a:t>
            </a:r>
            <a:endParaRPr lang="en-US" sz="1200" dirty="0" smtClean="0"/>
          </a:p>
          <a:p>
            <a:pPr>
              <a:buFont typeface="Courier New" panose="02070309020205020404" pitchFamily="49" charset="0"/>
              <a:buChar char="o"/>
            </a:pPr>
            <a:endParaRPr lang="en-US" sz="1800" dirty="0" smtClean="0"/>
          </a:p>
        </p:txBody>
      </p:sp>
    </p:spTree>
    <p:extLst>
      <p:ext uri="{BB962C8B-B14F-4D97-AF65-F5344CB8AC3E}">
        <p14:creationId xmlns:p14="http://schemas.microsoft.com/office/powerpoint/2010/main" val="2571037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Arabic Typesetting" panose="03020402040406030203" pitchFamily="66" charset="-78"/>
                <a:cs typeface="Arabic Typesetting" panose="03020402040406030203" pitchFamily="66" charset="-78"/>
              </a:rPr>
              <a:t>Writing as Reading</a:t>
            </a:r>
            <a:endParaRPr lang="en-US" sz="36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762000" y="1752600"/>
            <a:ext cx="7543800" cy="4237125"/>
          </a:xfrm>
        </p:spPr>
        <p:txBody>
          <a:bodyPr>
            <a:normAutofit fontScale="92500" lnSpcReduction="20000"/>
          </a:bodyPr>
          <a:lstStyle/>
          <a:p>
            <a:r>
              <a:rPr lang="en-US" dirty="0" smtClean="0"/>
              <a:t>Make a habit of noting and evaluating the way authors put together arguments and motives, and other more and less successful choices they make in their writing. </a:t>
            </a:r>
          </a:p>
          <a:p>
            <a:endParaRPr lang="en-US" dirty="0" smtClean="0"/>
          </a:p>
          <a:p>
            <a:r>
              <a:rPr lang="en-US" dirty="0" smtClean="0"/>
              <a:t>Once or twice a semester, use the grading rubric used for a given assignment to evaluate a reading selection from the course. </a:t>
            </a:r>
          </a:p>
          <a:p>
            <a:pPr marL="0" indent="0">
              <a:buNone/>
            </a:pPr>
            <a:endParaRPr lang="en-US" dirty="0" smtClean="0"/>
          </a:p>
          <a:p>
            <a:r>
              <a:rPr lang="en-US" dirty="0" smtClean="0"/>
              <a:t>Give out grading rubric in advance, have them use it on their drafts. </a:t>
            </a:r>
          </a:p>
          <a:p>
            <a:pPr marL="0" indent="0">
              <a:buNone/>
            </a:pPr>
            <a:endParaRPr lang="en-US" dirty="0" smtClean="0"/>
          </a:p>
          <a:p>
            <a:r>
              <a:rPr lang="en-US" dirty="0" smtClean="0"/>
              <a:t>Change second short paper assignment to rewrite, without warning </a:t>
            </a:r>
          </a:p>
        </p:txBody>
      </p:sp>
    </p:spTree>
    <p:extLst>
      <p:ext uri="{BB962C8B-B14F-4D97-AF65-F5344CB8AC3E}">
        <p14:creationId xmlns:p14="http://schemas.microsoft.com/office/powerpoint/2010/main" val="1978806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latin typeface="Arabic Typesetting" panose="03020402040406030203" pitchFamily="66" charset="-78"/>
                <a:cs typeface="Arabic Typesetting" panose="03020402040406030203" pitchFamily="66" charset="-78"/>
              </a:rPr>
              <a:t>Sample “writing as reading” exercise</a:t>
            </a:r>
            <a:br>
              <a:rPr lang="en-US" sz="3600" b="1" dirty="0" smtClean="0">
                <a:latin typeface="Arabic Typesetting" panose="03020402040406030203" pitchFamily="66" charset="-78"/>
                <a:cs typeface="Arabic Typesetting" panose="03020402040406030203" pitchFamily="66" charset="-78"/>
              </a:rPr>
            </a:br>
            <a:endParaRPr lang="en-US" sz="3600" b="1"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52400" y="1295400"/>
            <a:ext cx="6096000" cy="5475337"/>
          </a:xfrm>
        </p:spPr>
        <p:txBody>
          <a:bodyPr>
            <a:normAutofit lnSpcReduction="10000"/>
          </a:bodyPr>
          <a:lstStyle/>
          <a:p>
            <a:pPr>
              <a:buFont typeface="Courier New" panose="02070309020205020404" pitchFamily="49" charset="0"/>
              <a:buChar char="o"/>
            </a:pPr>
            <a:r>
              <a:rPr lang="en-US" dirty="0" smtClean="0"/>
              <a:t>read pages xiii-xvi from </a:t>
            </a:r>
            <a:r>
              <a:rPr lang="en-US" i="1" dirty="0" smtClean="0"/>
              <a:t>The Botany of Desire </a:t>
            </a:r>
            <a:r>
              <a:rPr lang="en-US" dirty="0" smtClean="0"/>
              <a:t>(handout)</a:t>
            </a:r>
          </a:p>
          <a:p>
            <a:pPr>
              <a:buFont typeface="Courier New" panose="02070309020205020404" pitchFamily="49" charset="0"/>
              <a:buChar char="o"/>
            </a:pPr>
            <a:r>
              <a:rPr lang="en-US" dirty="0" smtClean="0"/>
              <a:t>What are the </a:t>
            </a:r>
            <a:r>
              <a:rPr lang="en-US" b="1" dirty="0" smtClean="0">
                <a:solidFill>
                  <a:srgbClr val="FF0000"/>
                </a:solidFill>
              </a:rPr>
              <a:t>argument and motive </a:t>
            </a:r>
            <a:r>
              <a:rPr lang="en-US" dirty="0" smtClean="0"/>
              <a:t>of the book, based on this excerpt?  How persuasive and compelling do they seem?  </a:t>
            </a:r>
          </a:p>
          <a:p>
            <a:pPr>
              <a:buFont typeface="Courier New" panose="02070309020205020404" pitchFamily="49" charset="0"/>
              <a:buChar char="o"/>
            </a:pPr>
            <a:r>
              <a:rPr lang="en-US" dirty="0" smtClean="0"/>
              <a:t>What </a:t>
            </a:r>
            <a:r>
              <a:rPr lang="en-US" b="1" dirty="0" smtClean="0">
                <a:solidFill>
                  <a:srgbClr val="00B050"/>
                </a:solidFill>
              </a:rPr>
              <a:t>evidence </a:t>
            </a:r>
            <a:r>
              <a:rPr lang="en-US" dirty="0" smtClean="0"/>
              <a:t>will he be using? </a:t>
            </a:r>
          </a:p>
          <a:p>
            <a:pPr>
              <a:buFont typeface="Courier New" panose="02070309020205020404" pitchFamily="49" charset="0"/>
              <a:buChar char="o"/>
            </a:pPr>
            <a:r>
              <a:rPr lang="en-US" dirty="0" smtClean="0"/>
              <a:t>How is the section </a:t>
            </a:r>
            <a:r>
              <a:rPr lang="en-US" b="1" dirty="0" smtClean="0">
                <a:solidFill>
                  <a:srgbClr val="00B0F0"/>
                </a:solidFill>
              </a:rPr>
              <a:t>structured</a:t>
            </a:r>
            <a:r>
              <a:rPr lang="en-US" dirty="0" smtClean="0"/>
              <a:t>?  How do the </a:t>
            </a:r>
            <a:r>
              <a:rPr lang="en-US" b="1" dirty="0" smtClean="0">
                <a:solidFill>
                  <a:srgbClr val="00B0F0"/>
                </a:solidFill>
              </a:rPr>
              <a:t>sequencing</a:t>
            </a:r>
            <a:r>
              <a:rPr lang="en-US" dirty="0" smtClean="0"/>
              <a:t> of the argument and </a:t>
            </a:r>
            <a:r>
              <a:rPr lang="en-US" b="1" dirty="0" smtClean="0">
                <a:solidFill>
                  <a:srgbClr val="00B0F0"/>
                </a:solidFill>
              </a:rPr>
              <a:t>transitions</a:t>
            </a:r>
            <a:r>
              <a:rPr lang="en-US" dirty="0" smtClean="0"/>
              <a:t> between points work?  </a:t>
            </a:r>
          </a:p>
          <a:p>
            <a:pPr>
              <a:buFont typeface="Courier New" panose="02070309020205020404" pitchFamily="49" charset="0"/>
              <a:buChar char="o"/>
            </a:pPr>
            <a:r>
              <a:rPr lang="en-US" dirty="0" smtClean="0"/>
              <a:t>How is the </a:t>
            </a:r>
            <a:r>
              <a:rPr lang="en-US" b="1" dirty="0" smtClean="0">
                <a:solidFill>
                  <a:srgbClr val="7030A0"/>
                </a:solidFill>
              </a:rPr>
              <a:t>writing at the level of the sentence and paragraph</a:t>
            </a:r>
            <a:r>
              <a:rPr lang="en-US" b="1" dirty="0" smtClean="0"/>
              <a:t>?  </a:t>
            </a:r>
            <a:r>
              <a:rPr lang="en-US" dirty="0" smtClean="0"/>
              <a:t>Are there sentences and/or paragraphs that are particularly strong or weak? In what way? </a:t>
            </a:r>
            <a:br>
              <a:rPr lang="en-US" dirty="0" smtClean="0"/>
            </a:br>
            <a:endParaRPr lang="en-US" dirty="0"/>
          </a:p>
        </p:txBody>
      </p:sp>
      <p:pic>
        <p:nvPicPr>
          <p:cNvPr id="4" name="Picture 3"/>
          <p:cNvPicPr>
            <a:picLocks noChangeAspect="1"/>
          </p:cNvPicPr>
          <p:nvPr/>
        </p:nvPicPr>
        <p:blipFill>
          <a:blip r:embed="rId2"/>
          <a:stretch>
            <a:fillRect/>
          </a:stretch>
        </p:blipFill>
        <p:spPr>
          <a:xfrm>
            <a:off x="6251510" y="759750"/>
            <a:ext cx="2523963" cy="3956647"/>
          </a:xfrm>
          <a:prstGeom prst="rect">
            <a:avLst/>
          </a:prstGeom>
        </p:spPr>
      </p:pic>
    </p:spTree>
    <p:extLst>
      <p:ext uri="{BB962C8B-B14F-4D97-AF65-F5344CB8AC3E}">
        <p14:creationId xmlns:p14="http://schemas.microsoft.com/office/powerpoint/2010/main" val="1538453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22577715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2146</TotalTime>
  <Words>586</Words>
  <Application>Microsoft Office PowerPoint</Application>
  <PresentationFormat>On-screen Show (4:3)</PresentationFormat>
  <Paragraphs>48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Arabic Typesetting</vt:lpstr>
      <vt:lpstr>Bradley Hand ITC TT-Bold</vt:lpstr>
      <vt:lpstr>Cambria</vt:lpstr>
      <vt:lpstr>Courier New</vt:lpstr>
      <vt:lpstr>Rage Italic</vt:lpstr>
      <vt:lpstr>Sketchbook</vt:lpstr>
      <vt:lpstr>On Getting Better at Teaching Writing</vt:lpstr>
      <vt:lpstr>The Elements of Style,  William Strunk and E.B. White (1959)</vt:lpstr>
      <vt:lpstr>These are good rules.  So what’s the problem?  </vt:lpstr>
      <vt:lpstr> </vt:lpstr>
      <vt:lpstr>Writing as Thinking</vt:lpstr>
      <vt:lpstr>Sample “writing as thinking” exercise</vt:lpstr>
      <vt:lpstr>Writing as Reading</vt:lpstr>
      <vt:lpstr>Sample “writing as reading” exercise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Getting Better at Teaching Writing</dc:title>
  <dc:creator>rvwr</dc:creator>
  <cp:lastModifiedBy>ferry wood</cp:lastModifiedBy>
  <cp:revision>22</cp:revision>
  <dcterms:created xsi:type="dcterms:W3CDTF">2015-02-19T14:00:16Z</dcterms:created>
  <dcterms:modified xsi:type="dcterms:W3CDTF">2017-10-28T04:04:38Z</dcterms:modified>
</cp:coreProperties>
</file>